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Light"/>
      <p:regular r:id="rId17"/>
    </p:embeddedFont>
    <p:embeddedFont>
      <p:font typeface="Pretendard Medium"/>
      <p:bold r:id="rId18"/>
    </p:embeddedFont>
    <p:embeddedFont>
      <p:font typeface="Pretendard Bold"/>
      <p:bold r:id="rId19"/>
    </p:embeddedFont>
    <p:embeddedFont>
      <p:font typeface="Pretendard Regular"/>
      <p:regular r:id="rId20"/>
    </p:embeddedFont>
    <p:embeddedFont>
      <p:font typeface="Noto Sans CJK KR Regular"/>
      <p:regular r:id="rId21"/>
    </p:embeddedFont>
    <p:embeddedFont>
      <p:font typeface="Pretendard Black"/>
      <p:bold r:id="rId22"/>
    </p:embeddedFont>
    <p:embeddedFont>
      <p:font typeface="Gwangyang Touching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21" Target="fonts/font5.fntdata" Type="http://schemas.openxmlformats.org/officeDocument/2006/relationships/font"/><Relationship Id="rId22" Target="fonts/font6.fntdata" Type="http://schemas.openxmlformats.org/officeDocument/2006/relationships/font"/><Relationship Id="rId23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2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9.png" Type="http://schemas.openxmlformats.org/officeDocument/2006/relationships/image"/><Relationship Id="rId13" Target="../media/image11.png" Type="http://schemas.openxmlformats.org/officeDocument/2006/relationships/image"/><Relationship Id="rId14" Target="../media/image16.png" Type="http://schemas.openxmlformats.org/officeDocument/2006/relationships/image"/><Relationship Id="rId15" Target="../media/image17.png" Type="http://schemas.openxmlformats.org/officeDocument/2006/relationships/image"/><Relationship Id="rId16" Target="../media/image18.png" Type="http://schemas.openxmlformats.org/officeDocument/2006/relationships/image"/><Relationship Id="rId17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12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12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12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21000" y="5524500"/>
            <a:ext cx="1223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권경은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김상권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이나영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한도현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97200" y="2540000"/>
            <a:ext cx="12344400" cy="297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미디어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속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알고리즘의</a:t>
            </a:r>
          </a:p>
          <a:p>
            <a:pPr algn="ctr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숨겨진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함정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4457700"/>
          </a:xfrm>
          <a:prstGeom prst="rect">
            <a:avLst/>
          </a:prstGeom>
          <a:effectLst>
            <a:outerShdw dir="4020000" dist="171553" blurRad="24767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84836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97200" y="495300"/>
            <a:ext cx="3581400" cy="774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21100" y="381000"/>
            <a:ext cx="20701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FFFF"/>
                </a:solidFill>
                <a:ea typeface="Gwangyang Touching"/>
              </a:rPr>
              <a:t>권경은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700" y="1663700"/>
            <a:ext cx="7175500" cy="309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청소년뿐만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아니라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우리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모두가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알고리즘의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영향을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쉽게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받을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있다는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점에서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그것을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단순히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편리한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도구로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받아들이기보다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작동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방식을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이해하고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스스로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경계할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아는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사용자가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되어야겠다는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생각을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하게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활동이었다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83700" y="431800"/>
            <a:ext cx="8483600" cy="4457700"/>
          </a:xfrm>
          <a:prstGeom prst="rect">
            <a:avLst/>
          </a:prstGeom>
          <a:effectLst>
            <a:outerShdw dir="4020000" dist="171553" blurRad="247672">
              <a:srgbClr val="000000">
                <a:alpha val="5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83700" y="431800"/>
            <a:ext cx="8483600" cy="901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66300" y="7747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21900" y="7747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90200" y="774700"/>
            <a:ext cx="2286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36400" y="495300"/>
            <a:ext cx="3581400" cy="774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522200" y="381000"/>
            <a:ext cx="20701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FFFF"/>
                </a:solidFill>
                <a:ea typeface="Gwangyang Touching"/>
              </a:rPr>
              <a:t>김상권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42500" y="1524000"/>
            <a:ext cx="7442200" cy="337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알고리즘이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단순한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편의를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넘어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정치와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사회에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영향을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줄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있다는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점이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인상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깊었다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알고리즘이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사용자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데이터를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활용해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여론을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조작하거나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특정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방향으로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유도할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있다는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사례를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조사하며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기술의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무분별한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활용이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얼마나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위험한지를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체감했다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기술의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윤리성과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책임에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대해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더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깊이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고민하게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된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717377"/>
                </a:solidFill>
                <a:ea typeface="Pretendard Regular"/>
              </a:rPr>
              <a:t>시간이었다</a:t>
            </a:r>
            <a:r>
              <a:rPr lang="en-US" sz="31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5143500"/>
            <a:ext cx="8483600" cy="4457700"/>
          </a:xfrm>
          <a:prstGeom prst="rect">
            <a:avLst/>
          </a:prstGeom>
          <a:effectLst>
            <a:outerShdw dir="4020000" dist="171553" blurRad="247672">
              <a:srgbClr val="000000">
                <a:alpha val="50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143500"/>
            <a:ext cx="8483600" cy="901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5486400"/>
            <a:ext cx="228600" cy="228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5486400"/>
            <a:ext cx="228600" cy="228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100" y="5486400"/>
            <a:ext cx="228600" cy="228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48000" y="5207000"/>
            <a:ext cx="3581400" cy="774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3733800" y="5105400"/>
            <a:ext cx="20701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FFFF"/>
                </a:solidFill>
                <a:ea typeface="Gwangyang Touching"/>
              </a:rPr>
              <a:t>이나영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3800" y="6388100"/>
            <a:ext cx="7175500" cy="309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이번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발표를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준비하며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알고리즘의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영향력을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새롭게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인식하게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되었고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앞으로는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비판적인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시각으로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정보를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수용하기로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다짐하는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시간이였다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또한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투명성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·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책임성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·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정확성을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강화한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알고리즘이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한층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발전해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나가길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바란다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09100" y="5143500"/>
            <a:ext cx="8483600" cy="4457700"/>
          </a:xfrm>
          <a:prstGeom prst="rect">
            <a:avLst/>
          </a:prstGeom>
          <a:effectLst>
            <a:outerShdw dir="4020000" dist="171553" blurRad="247672">
              <a:srgbClr val="000000">
                <a:alpha val="50000"/>
              </a:srgbClr>
            </a:outerShdw>
          </a:effectLst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09100" y="5143500"/>
            <a:ext cx="8483600" cy="901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91700" y="5486400"/>
            <a:ext cx="228600" cy="228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0" y="5486400"/>
            <a:ext cx="228600" cy="228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15600" y="5486400"/>
            <a:ext cx="228600" cy="228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74500" y="5207000"/>
            <a:ext cx="3581400" cy="7747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2547600" y="5092700"/>
            <a:ext cx="20701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FFFFFF"/>
                </a:solidFill>
                <a:ea typeface="Gwangyang Touching"/>
              </a:rPr>
              <a:t>한도현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994900" y="6311900"/>
            <a:ext cx="7175500" cy="309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항상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편리하게만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여겨졌던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알고리즘의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이면에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존재하는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위험성을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새롭게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인식하게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되었으며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앞으로는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개인정보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보호에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더욱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주의를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기울이는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동시에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알고리즘을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보다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비판적인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시각으로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받아들여야겠다는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생각이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들었다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7100" y="2463800"/>
            <a:ext cx="16395700" cy="6210300"/>
          </a:xfrm>
          <a:prstGeom prst="rect">
            <a:avLst/>
          </a:prstGeom>
          <a:effectLst>
            <a:outerShdw dir="4020000" dist="238656" blurRad="718983">
              <a:srgbClr val="000000">
                <a:alpha val="2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9600" y="3479800"/>
            <a:ext cx="14528800" cy="355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0" b="false" i="false" u="none" strike="noStrike">
                <a:solidFill>
                  <a:srgbClr val="000000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60500" y="42164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03400" y="3721100"/>
            <a:ext cx="1003300" cy="100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42164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5473700" y="7734300"/>
            <a:ext cx="35941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청소년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대상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선정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이유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067800" y="42164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77800" y="4216400"/>
            <a:ext cx="3949700" cy="1803400"/>
          </a:xfrm>
          <a:prstGeom prst="rect">
            <a:avLst/>
          </a:prstGeom>
          <a:effectLst>
            <a:outerShdw dir="4020000" dist="69203" blurRad="80605">
              <a:srgbClr val="000000">
                <a:alpha val="20000"/>
              </a:srgbClr>
            </a:outerShdw>
          </a:effectLst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62100" y="4508500"/>
            <a:ext cx="1193800" cy="1193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42100" y="4521200"/>
            <a:ext cx="1181100" cy="1181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971800" y="4660900"/>
            <a:ext cx="914400" cy="914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541000" y="4597400"/>
            <a:ext cx="1016000" cy="1016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49900" y="3721100"/>
            <a:ext cx="1003300" cy="1003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23400" y="3721100"/>
            <a:ext cx="1003300" cy="1003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233400" y="3721100"/>
            <a:ext cx="1003300" cy="1003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presentation_steps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03400" y="38862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49900" y="38862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3400" y="38862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33400" y="3886200"/>
            <a:ext cx="1003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76400" y="67945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알고리즘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76400" y="7734300"/>
            <a:ext cx="35941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알고리즘의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정의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현황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86400" y="67945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대상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6400" y="67945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장단점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04300" y="7734300"/>
            <a:ext cx="38735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청소년을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대상으로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나타나는</a:t>
            </a:r>
          </a:p>
          <a:p>
            <a:pPr algn="l" lvl="0">
              <a:lnSpc>
                <a:spcPct val="124499"/>
              </a:lnSpc>
            </a:pP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알고리즘의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장점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단점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06400" y="6794500"/>
            <a:ext cx="3594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알고리즘의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문제점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93700" y="7734300"/>
            <a:ext cx="3581400" cy="1346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정치적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선동</a:t>
            </a:r>
          </a:p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사이버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스토킹</a:t>
            </a:r>
          </a:p>
          <a:p>
            <a:pPr algn="l" lvl="0">
              <a:lnSpc>
                <a:spcPct val="124499"/>
              </a:lnSpc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Cold Start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문제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34000" y="2108200"/>
            <a:ext cx="7620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4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645900" y="698500"/>
            <a:ext cx="3873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8400" y="2108200"/>
            <a:ext cx="7213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알고리즘의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현황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82200" y="3683000"/>
            <a:ext cx="7175500" cy="360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알고리즘은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현재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우리의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일상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속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깊숙히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침투하여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개인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맞춤형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서비스의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핵심이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되었다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사용자의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관심과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성향을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분석해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맞춤형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콘텐츠를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제공하며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소셜미디어는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이를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통해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사람들을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중독시키고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자극적인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콘텐츠에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반응하도록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유도한다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8483600" cy="901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16200" y="660400"/>
            <a:ext cx="4191000" cy="444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768600" y="698500"/>
            <a:ext cx="3873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5700" y="4191000"/>
            <a:ext cx="7175500" cy="260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알고리즘은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문제를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해결하기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위한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순서적인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계산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절차로서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명확하게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정의되고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입력을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받아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유한한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시간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안에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원하는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출력을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생성하며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자원을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효율적으로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사용하고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다양한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문제에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일반적으로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적용될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있어야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Regular"/>
              </a:rPr>
              <a:t>한다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800" y="2108200"/>
            <a:ext cx="7213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알고리즘의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정의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4851400"/>
          </a:xfrm>
          <a:prstGeom prst="rect">
            <a:avLst/>
          </a:prstGeom>
          <a:effectLst>
            <a:outerShdw dir="4020000" dist="186537" blurRad="29282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5626100"/>
            <a:ext cx="17360900" cy="4292600"/>
          </a:xfrm>
          <a:prstGeom prst="rect">
            <a:avLst/>
          </a:prstGeom>
          <a:effectLst>
            <a:outerShdw dir="4020000" dist="164969" blurRad="22902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2200" y="3898900"/>
            <a:ext cx="1333500" cy="609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70500" y="5626100"/>
            <a:ext cx="10617200" cy="4267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presentation_graph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0" y="2806700"/>
            <a:ext cx="74549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알고리즘을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적극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사용하는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앱인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Tik Tok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에서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10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대가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가장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많은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이용률을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보여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청소년을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대상으로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선정하였습니다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8400" y="6134100"/>
            <a:ext cx="6743700" cy="193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TIK TOK 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연령대별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이용자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4100" y="2108200"/>
            <a:ext cx="4546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청소년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대상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이유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4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645900" y="698500"/>
            <a:ext cx="3873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8400" y="2108200"/>
            <a:ext cx="7213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알고리즘의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단점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1400" y="3111500"/>
            <a:ext cx="7175500" cy="640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1.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필터버블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2.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에코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체임버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3.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중독성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있는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콘텐츠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유도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4.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프라이버시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침해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가능성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5.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조작된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정보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노출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Pretendard Black"/>
              </a:rPr>
              <a:t/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8483600" cy="901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616200" y="660400"/>
            <a:ext cx="4191000" cy="444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768600" y="698500"/>
            <a:ext cx="3873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9800" y="3111500"/>
            <a:ext cx="7175500" cy="574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1.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맞춤형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콘텐츠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제공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2.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사용자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경험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향상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3.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콘텐츠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소비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시간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증가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4.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광고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효율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극대화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5.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콘텐츠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제작자에게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기회</a:t>
            </a: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  <a:r>
              <a:rPr lang="ko-KR" sz="3300" b="false" i="false" u="none" strike="noStrike">
                <a:solidFill>
                  <a:srgbClr val="717377"/>
                </a:solidFill>
                <a:ea typeface="Pretendard Black"/>
              </a:rPr>
              <a:t>제공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Pretendard Black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</a:p>
          <a:p>
            <a:pPr algn="l" lvl="0">
              <a:lnSpc>
                <a:spcPct val="99600"/>
              </a:lnSpc>
            </a:pPr>
            <a:r>
              <a:rPr lang="en-US" sz="3300" b="false" i="false" u="none" strike="noStrike">
                <a:solidFill>
                  <a:srgbClr val="717377"/>
                </a:solidFill>
                <a:latin typeface="Pretendard Black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800" y="2108200"/>
            <a:ext cx="7213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알고리즘의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장점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5067300" y="927100"/>
            <a:ext cx="8166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930400"/>
            <a:ext cx="5295900" cy="7340600"/>
          </a:xfrm>
          <a:prstGeom prst="rect">
            <a:avLst/>
          </a:prstGeom>
          <a:effectLst>
            <a:outerShdw dir="4020000" dist="203640" blurRad="348986">
              <a:srgbClr val="000000">
                <a:alpha val="3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16700" y="1930400"/>
            <a:ext cx="107315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16700" y="5778500"/>
            <a:ext cx="107315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54600" y="2400300"/>
            <a:ext cx="571500" cy="571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2100" y="2413000"/>
            <a:ext cx="4152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알고리즘의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문제점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2100" y="3314700"/>
            <a:ext cx="41402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정치적</a:t>
            </a:r>
            <a:r>
              <a:rPr lang="en-US" sz="3000" b="false" i="false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선동</a:t>
            </a:r>
            <a:r>
              <a:rPr lang="en-US" sz="3000" b="false" i="false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및</a:t>
            </a:r>
          </a:p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개인</a:t>
            </a:r>
            <a:r>
              <a:rPr lang="en-US" sz="3000" b="false" i="false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정보</a:t>
            </a:r>
            <a:r>
              <a:rPr lang="en-US" sz="3000" b="false" i="false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침해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5100" y="5156200"/>
            <a:ext cx="4127500" cy="298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 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알고리즘은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사용자의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정보에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기반해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특정한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정보만을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선별적으로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보여줌으로써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편향된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인식을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유도할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있다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.</a:t>
            </a:r>
          </a:p>
          <a:p>
            <a:pPr algn="l" lvl="1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개인정보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수집이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투명하지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않고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사용자의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동의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없이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활용되는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경우가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많다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2000" y="22098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사례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2000" y="2921000"/>
            <a:ext cx="10007600" cy="287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2018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년에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세상에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알려진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약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8700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명의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페이스북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사용자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정보가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무단으로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수집되어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이들의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성향을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분석한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맞춤형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공고를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제공하는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사용됨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2016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미국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대선과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브렉시트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국민투표에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데이터가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활용되었다는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의혹은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알고리즘이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단순한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기술이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아니라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정치적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선동의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수단으로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악용될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있음을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보여줌</a:t>
            </a:r>
          </a:p>
          <a:p>
            <a:pPr algn="l" lvl="1">
              <a:lnSpc>
                <a:spcPct val="166000"/>
              </a:lnSpc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53300" y="62611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해결법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3300" y="7162800"/>
            <a:ext cx="97917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알고리즘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투명성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강화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ex)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틱톡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추천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알고리즘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원리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공개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개인정보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수집과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활용에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대한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법적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규제를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강화하고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이를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위반한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기업에는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강력한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제재를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가해야한다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5067300" y="927100"/>
            <a:ext cx="8166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930400"/>
            <a:ext cx="5295900" cy="7340600"/>
          </a:xfrm>
          <a:prstGeom prst="rect">
            <a:avLst/>
          </a:prstGeom>
          <a:effectLst>
            <a:outerShdw dir="4020000" dist="203640" blurRad="348986">
              <a:srgbClr val="000000">
                <a:alpha val="3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16700" y="1930400"/>
            <a:ext cx="107315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16700" y="5778500"/>
            <a:ext cx="107315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54600" y="2400300"/>
            <a:ext cx="571500" cy="571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2100" y="2413000"/>
            <a:ext cx="4152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알고리즘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문제점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2100" y="3314700"/>
            <a:ext cx="4140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사이버</a:t>
            </a:r>
            <a:r>
              <a:rPr lang="en-US" sz="3000" b="false" i="false" u="none" strike="noStrike">
                <a:solidFill>
                  <a:srgbClr val="EEEEEE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스토킹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5100" y="4572000"/>
            <a:ext cx="4127500" cy="335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1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디지털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기기를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이용해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상대방의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일상에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원치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않는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방식으로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개입하는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행위</a:t>
            </a:r>
          </a:p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피해자는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원하지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않는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감시와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간섭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속에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놓이게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됨</a:t>
            </a:r>
          </a:p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직접적인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물리적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위협이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없어도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심각한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정신적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고통을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유발할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수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있음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53300" y="24130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예시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53300" y="3314700"/>
            <a:ext cx="97917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지속적인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메시지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이메일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발송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SNS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감시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댓글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테러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위치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추적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사생활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침해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53300" y="62611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해결법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3300" y="7162800"/>
            <a:ext cx="97917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기술적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측면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피해자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예방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법적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처벌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강화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5067300" y="927100"/>
            <a:ext cx="8166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9800" y="1930400"/>
            <a:ext cx="5295900" cy="7340600"/>
          </a:xfrm>
          <a:prstGeom prst="rect">
            <a:avLst/>
          </a:prstGeom>
          <a:effectLst>
            <a:outerShdw dir="4020000" dist="203640" blurRad="348986">
              <a:srgbClr val="000000">
                <a:alpha val="3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16700" y="1930400"/>
            <a:ext cx="107315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16700" y="5778500"/>
            <a:ext cx="107315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54600" y="2400300"/>
            <a:ext cx="571500" cy="571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2100" y="2413000"/>
            <a:ext cx="4152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알고리즘의</a:t>
            </a:r>
            <a:r>
              <a:rPr lang="en-US" sz="3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문제점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2100" y="3314700"/>
            <a:ext cx="4140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EEEEEE"/>
                </a:solidFill>
                <a:latin typeface="Pretendard Medium"/>
              </a:rPr>
              <a:t>Cold Start </a:t>
            </a:r>
            <a:r>
              <a:rPr lang="ko-KR" sz="3000" b="false" i="false" u="none" strike="noStrike">
                <a:solidFill>
                  <a:srgbClr val="EEEEEE"/>
                </a:solidFill>
                <a:ea typeface="Pretendard Medium"/>
              </a:rPr>
              <a:t>문제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2100" y="4508500"/>
            <a:ext cx="4127500" cy="298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Cold Start :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새로운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아이템이나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사용자에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대한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충분한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정보가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쌓이지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않아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적절한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추천을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해주지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못하는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상황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 </a:t>
            </a:r>
          </a:p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초기에는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부정확한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무의미한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추천이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반복되고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사용자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경험이</a:t>
            </a: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C2C2C2"/>
                </a:solidFill>
                <a:ea typeface="Pretendard Regular"/>
              </a:rPr>
              <a:t>저하됨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C2C2C2"/>
                </a:solidFill>
                <a:latin typeface="Pretendard Regular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53300" y="24130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교육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시스템에서의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문제점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2000" y="3124200"/>
            <a:ext cx="97917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새로운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청소년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사용자가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교육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플랫폼에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가입했을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때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, 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피드백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정보가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없으므로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적절한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콘텐츠를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추천받기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어려움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청소년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대상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학습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추천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시스템에서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초기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성적만으로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콘텐츠를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추천하면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학습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격차가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커지는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문제가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발생함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53300" y="62611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해결법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3300" y="7162800"/>
            <a:ext cx="97917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교육시스템에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대화형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피드백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시스템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도입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초기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수집을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위한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대화형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온보딩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설계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초기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피드백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기반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추천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콘텐츠</a:t>
            </a:r>
            <a:r>
              <a:rPr lang="en-US" sz="24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717377"/>
                </a:solidFill>
                <a:ea typeface="Pretendard Regular"/>
              </a:rPr>
              <a:t>정교화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3048000"/>
            <a:ext cx="16395700" cy="6210300"/>
          </a:xfrm>
          <a:prstGeom prst="rect">
            <a:avLst/>
          </a:prstGeom>
          <a:effectLst>
            <a:outerShdw dir="4020000" dist="238656" blurRad="718983">
              <a:srgbClr val="000000">
                <a:alpha val="2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34000" y="2108200"/>
            <a:ext cx="7620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참고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문헌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0500" y="3721100"/>
            <a:ext cx="15367000" cy="5003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익명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.2024.Anymind.SNS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연령별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이용자수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·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이용률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목적을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전격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비교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!.SNS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연령별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이용자수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·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이용률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목적을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전격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비교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!https://anymindgroup.com/ko/blog/influencer_marketing15_240112?utm_source=chatgpt.com</a:t>
            </a:r>
          </a:p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시대로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군형사변호사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 2025.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사이버스토킹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어디까지가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범죄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사례일까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?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대표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사례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처벌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총정리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. https://blog.naver.com/sgwoni77/223863082279 (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사이버스토킹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개요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사례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) </a:t>
            </a:r>
          </a:p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ea typeface="Pretendard Regular"/>
              </a:rPr>
              <a:t>「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정보통신망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이용촉진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정보보호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등에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관한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법률</a:t>
            </a:r>
            <a:r>
              <a:rPr lang="en-US" sz="2200" b="false" i="false" u="none" strike="noStrike">
                <a:solidFill>
                  <a:srgbClr val="717377"/>
                </a:solidFill>
                <a:ea typeface="Pretendard Regular"/>
              </a:rPr>
              <a:t>」 (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현재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법률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현황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)</a:t>
            </a:r>
          </a:p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임성준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콜드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스타트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문제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개선을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위한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내용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동시발생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예측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모델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</a:p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(Content-based Co-occurrence Prediction Model for Alleviating Cold-start Problem). </a:t>
            </a:r>
          </a:p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2021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한국컴퓨터종합학술대회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논문집</a:t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중앙대학교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소프트웨어학부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정상묵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송기상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이러닝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환경에서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몰입학습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증진을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위한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대화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기반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피드백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시스템의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개발</a:t>
            </a:r>
          </a:p>
          <a:p>
            <a:pPr algn="ctr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흔국컴퓨터교육학회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또는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관련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학술대회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논문집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중부대학교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게임학과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한국교원대학교</a:t>
            </a:r>
            <a:r>
              <a:rPr lang="en-US" sz="22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717377"/>
                </a:solidFill>
                <a:ea typeface="Pretendard Regular"/>
              </a:rPr>
              <a:t>컴퓨터교육과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